
<file path=[Content_Types].xml><?xml version="1.0" encoding="utf-8"?>
<Types xmlns="http://schemas.openxmlformats.org/package/2006/content-types"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2" Type="http://schemas.openxmlformats.org/officeDocument/2006/relationships/slide" Target="slides/slide7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02522d00b8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02522d00b8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02522d00b8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02522d00b8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302522d00b8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302522d00b8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02522d00b8_0_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02522d00b8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02522d00b8_0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302522d00b8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02522d00b8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02522d00b8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hyperlink" Target="https://support.microsoft.com/cs-cz/topic/vytvo%C5%99en%C3%AD-formul%C3%A1%C5%99e-v-accessu-5d550a3d-92e1-4f38-9772-7e7e21e80c6b" TargetMode="Externa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hyperlink" Target="https://support.microsoft.com/cs-cz/topic/%C3%BAvod-k-sestav%C3%A1m-v-accessu-e0869f59-7536-4d19-8e05-7158dcd3681c" TargetMode="Externa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Access - db dotazy, formuláře, sestavy</a:t>
            </a:r>
            <a:endParaRPr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Ing. Jiří Šilhán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Dotaz</a:t>
            </a:r>
            <a:endParaRPr/>
          </a:p>
        </p:txBody>
      </p:sp>
      <p:sp>
        <p:nvSpPr>
          <p:cNvPr id="61" name="Google Shape;61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jednoduchý dotaz - vytvoření přes průvodce</a:t>
            </a:r>
            <a:endParaRPr/>
          </a:p>
          <a:p>
            <a:pPr indent="-339725" lvl="0" marL="749300" rtl="0" algn="l">
              <a:spcBef>
                <a:spcPts val="3700"/>
              </a:spcBef>
              <a:spcAft>
                <a:spcPts val="0"/>
              </a:spcAft>
              <a:buClr>
                <a:srgbClr val="363636"/>
              </a:buClr>
              <a:buSzPts val="1750"/>
              <a:buChar char="■"/>
            </a:pPr>
            <a:r>
              <a:rPr lang="cs" sz="1750">
                <a:solidFill>
                  <a:srgbClr val="1E1E1E"/>
                </a:solidFill>
                <a:highlight>
                  <a:srgbClr val="FFFFFF"/>
                </a:highlight>
              </a:rPr>
              <a:t>Rychlé nalezení dat pomocí filtrování na základě konkrétních kritérií (podmínky)</a:t>
            </a:r>
            <a:endParaRPr sz="1750">
              <a:solidFill>
                <a:srgbClr val="1E1E1E"/>
              </a:solidFill>
              <a:highlight>
                <a:srgbClr val="FFFFFF"/>
              </a:highlight>
            </a:endParaRPr>
          </a:p>
          <a:p>
            <a:pPr indent="-339725" lvl="0" marL="749300" rtl="0" algn="l">
              <a:spcBef>
                <a:spcPts val="0"/>
              </a:spcBef>
              <a:spcAft>
                <a:spcPts val="0"/>
              </a:spcAft>
              <a:buClr>
                <a:srgbClr val="363636"/>
              </a:buClr>
              <a:buSzPts val="1750"/>
              <a:buChar char="■"/>
            </a:pPr>
            <a:r>
              <a:rPr lang="cs" sz="1750">
                <a:solidFill>
                  <a:srgbClr val="1E1E1E"/>
                </a:solidFill>
                <a:highlight>
                  <a:srgbClr val="FFFFFF"/>
                </a:highlight>
              </a:rPr>
              <a:t>Výpočty nebo souhrny dat</a:t>
            </a:r>
            <a:endParaRPr sz="1750">
              <a:solidFill>
                <a:srgbClr val="1E1E1E"/>
              </a:solidFill>
              <a:highlight>
                <a:srgbClr val="FFFFFF"/>
              </a:highlight>
            </a:endParaRPr>
          </a:p>
          <a:p>
            <a:pPr indent="-339725" lvl="0" marL="749300" rtl="0" algn="l">
              <a:spcBef>
                <a:spcPts val="0"/>
              </a:spcBef>
              <a:spcAft>
                <a:spcPts val="0"/>
              </a:spcAft>
              <a:buClr>
                <a:srgbClr val="363636"/>
              </a:buClr>
              <a:buSzPts val="1750"/>
              <a:buChar char="■"/>
            </a:pPr>
            <a:r>
              <a:rPr lang="cs" sz="1750">
                <a:solidFill>
                  <a:srgbClr val="1E1E1E"/>
                </a:solidFill>
                <a:highlight>
                  <a:srgbClr val="FFFFFF"/>
                </a:highlight>
              </a:rPr>
              <a:t>Automatizace úkolů správy dat, jako je například opakovaná kontrola nejaktuálnějších dat</a:t>
            </a:r>
            <a:endParaRPr sz="1750">
              <a:solidFill>
                <a:srgbClr val="1E1E1E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23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" name="Google Shape;67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přes dotazy lze dát do jednoho výpisu data nebo výběr dat z více tabulek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samozřejmě lze vytvářet i dotazy nad jednou tabulkou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v rámci průvodce vyberete tabulky, které do dotazu požadujete a z nich příslušné sloupce, které chcete ve výpisu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cs"/>
              <a:t>do řádku kritéria můžete specifikovat operátory, pomocí nichž budete dále filtrovat zobrazovaná data viz dokument Access Operátory dostupný v MS Teams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Access - formuláře</a:t>
            </a:r>
            <a:endParaRPr/>
          </a:p>
        </p:txBody>
      </p:sp>
      <p:sp>
        <p:nvSpPr>
          <p:cNvPr id="73" name="Google Shape;73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 sz="1200">
                <a:solidFill>
                  <a:srgbClr val="1E1E1E"/>
                </a:solidFill>
                <a:highlight>
                  <a:srgbClr val="FFFFFF"/>
                </a:highlight>
              </a:rPr>
              <a:t>Formuláře v Accessu jsou jako výlohy v obchodech – umožňují vám snadno si prohlížet a získat položky, které chcete. Formuláře jsou objekty, pomocí kterých můžete vy nebo jiní uživatelé přidávat, upravovat nebo zobrazovat data uložená v desktopové databázi Accessu. Proto je návrh formuláře velmi důležitý. Pokud bude vaši desktopovou databázi Accessu používat více uživatelů, mají dobře navržené formuláře zásadní význam pro efektivitu a přesnost zadávání dat.</a:t>
            </a:r>
            <a:endParaRPr sz="1200">
              <a:solidFill>
                <a:srgbClr val="1E1E1E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 sz="1200">
                <a:solidFill>
                  <a:srgbClr val="1E1E1E"/>
                </a:solidFill>
                <a:highlight>
                  <a:srgbClr val="FFFFFF"/>
                </a:highlight>
              </a:rPr>
              <a:t>zdroj: </a:t>
            </a:r>
            <a:r>
              <a:rPr lang="cs" sz="1200" u="sng">
                <a:solidFill>
                  <a:schemeClr val="hlink"/>
                </a:solidFill>
                <a:highlight>
                  <a:srgbClr val="FFFFFF"/>
                </a:highlight>
                <a:hlinkClick r:id="rId3"/>
              </a:rPr>
              <a:t>https://support.microsoft.com/cs-cz/topic/vytvo%C5%99en%C3%AD-formul%C3%A1%C5%99e-v-accessu-5d550a3d-92e1-4f38-9772-7e7e21e80c6b</a:t>
            </a:r>
            <a:endParaRPr sz="1200">
              <a:solidFill>
                <a:srgbClr val="1E1E1E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1E1E1E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 sz="1200">
                <a:solidFill>
                  <a:srgbClr val="1E1E1E"/>
                </a:solidFill>
                <a:highlight>
                  <a:srgbClr val="FFFFFF"/>
                </a:highlight>
              </a:rPr>
              <a:t>vytvoření formuláře:</a:t>
            </a:r>
            <a:endParaRPr sz="1200">
              <a:solidFill>
                <a:srgbClr val="1E1E1E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cs" sz="1200">
                <a:solidFill>
                  <a:srgbClr val="1E1E1E"/>
                </a:solidFill>
                <a:highlight>
                  <a:srgbClr val="FFFFFF"/>
                </a:highlight>
              </a:rPr>
              <a:t>https://support.microsoft.com/cs-cz/topic/vytvo%C5%99en%C3%AD-formul%C3%A1%C5%99e-v-accessu-5d550a3d-92e1-4f38-9772-7e7e21e80c6b#createfromquery</a:t>
            </a:r>
            <a:endParaRPr sz="1200">
              <a:solidFill>
                <a:srgbClr val="1E1E1E"/>
              </a:solidFill>
              <a:highlight>
                <a:srgbClr val="FFFFFF"/>
              </a:highlight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" name="Google Shape;79;p1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formuláře budete vytvářet zejména z existujících tabulek a dotazů v DB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cs"/>
              <a:t>cílem je zejména vytvořit pro uživatele příjemné rozložení polí pro zadávání dat a práci s daty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Access sestavy</a:t>
            </a:r>
            <a:endParaRPr/>
          </a:p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 sz="1200">
                <a:solidFill>
                  <a:srgbClr val="1E1E1E"/>
                </a:solidFill>
                <a:highlight>
                  <a:srgbClr val="FFFFFF"/>
                </a:highlight>
              </a:rPr>
              <a:t>Sestavy slouží k zobrazování, formátování a vytváření souhrnů informací v databázi aplikace Microsoft Access. Můžete například vytvořit jednoduchou sestavu s telefonními čísly všech vašich kontaktů nebo souhrnnou sestavu celkových prodejů v různých regionech a časových obdobích.</a:t>
            </a:r>
            <a:endParaRPr sz="1200">
              <a:solidFill>
                <a:srgbClr val="1E1E1E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 sz="1200">
                <a:solidFill>
                  <a:srgbClr val="1E1E1E"/>
                </a:solidFill>
                <a:highlight>
                  <a:srgbClr val="FFFFFF"/>
                </a:highlight>
              </a:rPr>
              <a:t>zdroj: </a:t>
            </a:r>
            <a:r>
              <a:rPr lang="cs" sz="1200" u="sng">
                <a:solidFill>
                  <a:schemeClr val="hlink"/>
                </a:solidFill>
                <a:highlight>
                  <a:srgbClr val="FFFFFF"/>
                </a:highlight>
                <a:hlinkClick r:id="rId3"/>
              </a:rPr>
              <a:t>https://support.microsoft.com/cs-cz/topic/%C3%BAvod-k-sestav%C3%A1m-v-accessu-e0869f59-7536-4d19-8e05-7158dcd3681c</a:t>
            </a:r>
            <a:endParaRPr sz="1200">
              <a:solidFill>
                <a:srgbClr val="1E1E1E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 sz="1200">
                <a:solidFill>
                  <a:srgbClr val="1E1E1E"/>
                </a:solidFill>
                <a:highlight>
                  <a:srgbClr val="FFFFFF"/>
                </a:highlight>
              </a:rPr>
              <a:t>Vytváření sestav</a:t>
            </a:r>
            <a:endParaRPr sz="1200">
              <a:solidFill>
                <a:srgbClr val="1E1E1E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cs" sz="1200">
                <a:solidFill>
                  <a:srgbClr val="1E1E1E"/>
                </a:solidFill>
                <a:highlight>
                  <a:srgbClr val="FFFFFF"/>
                </a:highlight>
              </a:rPr>
              <a:t>https://support.microsoft.com/cs-cz/topic/%C3%BAvod-k-sestav%C3%A1m-v-accessu-e0869f59-7536-4d19-8e05-7158dcd3681c#__toc307733501</a:t>
            </a:r>
            <a:endParaRPr sz="1200">
              <a:solidFill>
                <a:srgbClr val="1E1E1E"/>
              </a:solidFill>
              <a:highlight>
                <a:srgbClr val="FFFFFF"/>
              </a:highlight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" name="Google Shape;91;p1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cs"/>
              <a:t>zejména se jedná o seskupování dat pro tisk apod. ev. nějakou další jejich prezentaci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